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6" r:id="rId2"/>
    <p:sldId id="289" r:id="rId3"/>
    <p:sldId id="324" r:id="rId4"/>
    <p:sldId id="328" r:id="rId5"/>
    <p:sldId id="326" r:id="rId6"/>
    <p:sldId id="332" r:id="rId7"/>
    <p:sldId id="318" r:id="rId8"/>
    <p:sldId id="288" r:id="rId9"/>
    <p:sldId id="298" r:id="rId1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B3"/>
    <a:srgbClr val="FF9900"/>
    <a:srgbClr val="FF66CC"/>
    <a:srgbClr val="FFCCFF"/>
    <a:srgbClr val="6600CC"/>
    <a:srgbClr val="FF93FF"/>
    <a:srgbClr val="FF4FFF"/>
    <a:srgbClr val="FF99FF"/>
    <a:srgbClr val="FF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22" autoAdjust="0"/>
  </p:normalViewPr>
  <p:slideViewPr>
    <p:cSldViewPr snapToGrid="0">
      <p:cViewPr varScale="1">
        <p:scale>
          <a:sx n="102" d="100"/>
          <a:sy n="102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ABBFE-1A53-4EFE-8516-8FF6F3D6A1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5B948-395A-4D67-AF4C-EED59EF32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9E190B0C-A475-4E50-A63F-CB1C10C29024}" type="datetime1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5400D-58E9-4DFE-B92F-09872D2E1D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C8963-ECC3-4CBD-AB7B-4D35505D7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791792AC-2E0C-4431-AF82-B2B503DF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5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FF55DB56-379B-4B22-AC9A-868EFCA80D72}" type="datetime1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3" tIns="46402" rIns="92803" bIns="464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44862"/>
            <a:ext cx="5608320" cy="3636704"/>
          </a:xfrm>
          <a:prstGeom prst="rect">
            <a:avLst/>
          </a:prstGeom>
        </p:spPr>
        <p:txBody>
          <a:bodyPr vert="horz" lIns="92803" tIns="46402" rIns="92803" bIns="464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18375FA8-C45D-4DF5-BE52-8683D5A4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C548-67FE-458E-B663-AB608F7E8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B9D44-1EDE-40E9-BE76-033902FF0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6A11B-7A4C-457B-A095-35DB328A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502B-23D6-40F3-BE6E-057F8B11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6B0E-AEC5-4A85-A0CB-364528EF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B6FD-AB97-48C2-9BFD-D4B8B1F3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053B5-8C56-4553-B34C-27E402D29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05774-B3E7-4AEF-B71B-0FCD9956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95A76-8639-4CE9-876C-F4D9CBBC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6B0E-4231-4D11-8B97-B250B90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2C718-4873-47A5-8EEC-C5776662C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AA3E9-8E49-4996-A0F9-1C82FA9E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3DE32-A326-42F6-B74B-99E914C4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5386-3199-4FA2-8271-B899CA2B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621F-A623-49DA-AC28-FB055012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7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875F-F981-4A23-AC30-FA39398E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E289-9C84-4117-885D-C749A28C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35B0A-CD25-429F-92E3-5CE274C0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4AB4-F09B-4769-B00C-85C47AE6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FCDE6-FB8C-437C-A97A-7109A3D3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5547-4C5D-44D5-9E49-B491051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3B972-1383-409A-B898-C3E6374E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00F9E-61A3-44F9-9FFD-DA08EC76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919F3-FC65-49A3-9F5C-E8DA00C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DD9F0-5AF7-4AA5-9E83-9438A85F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0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749F-119B-417F-A576-ABD41D04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D999-606C-48B7-ABF7-6DF7A7BE1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80A96-4F4A-46DE-AB07-26369BCA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7403-96AC-4F65-958E-1D25B880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DE11A-6880-4551-8539-088B994A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D734C-94C0-4C11-B819-FC26D5D6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CFD1-A1C0-4BCC-B7AF-AB83CC12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93A3A-0650-4EF8-83DD-92D6E5D1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D35E5-D832-45DF-8758-568300168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BECE-75F5-4A77-8451-EB7064364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64555-777B-4FF5-B16B-EE57A2960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0E673-33BD-45BA-8C01-48FB82DB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EE3C2-71BF-4912-A99B-8814C533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5F93F-42E1-4329-8F1A-0FCB7A6A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2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24D8-3F60-48AA-BD80-4746F033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03FF6-5006-4106-8060-3EFCF463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0C73D-C919-4CEB-AB8D-F59BF5E8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29F84-436A-45C7-9181-4D3337EE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FD68-9A44-40C8-946E-DC24135B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B5B9D-153C-4B3C-8F57-8FD8C0FF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C110-6364-4819-AC60-B105764E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C790-7D9A-45A3-A6BD-5EE820A8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013D7-56FC-4252-8BEA-479C2CE1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451FF-F05E-4F72-8DFA-C9C7F2FA0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D4F82-D51F-4D70-8789-AB2C7366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572E7-F08D-4393-82D5-96F72E21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2D780-771E-4142-A457-0032FF02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BACE-6ADC-4901-B953-C3FC02FC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66E9F-8C84-40C2-8009-F7E8F5755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1736C-A0CB-49DA-9BD2-7A68BBB42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173AB-2E28-476D-B612-2DC49DFF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45A3A-C33F-401C-9393-1F0EFFDB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6A949-F8AA-4508-BE71-345CAA7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9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D3CC5-2EC5-43DB-A69C-99D15B46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25225-E637-48AE-980F-8F10378B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F905-4740-4F0B-822B-CA4644565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2BE7-BCFB-424B-913A-9F9886CAD621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04706-102A-4056-A554-B93B3C79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443DA-E68E-462B-899F-7884B9B64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26A76F-F5E6-45C7-89A3-4EB4370E0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-1" b="-1"/>
          <a:stretch/>
        </p:blipFill>
        <p:spPr>
          <a:xfrm>
            <a:off x="20" y="0"/>
            <a:ext cx="12191980" cy="7043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FAFCE-0F80-4507-A2E8-2E07F8716B0C}"/>
              </a:ext>
            </a:extLst>
          </p:cNvPr>
          <p:cNvSpPr txBox="1"/>
          <p:nvPr/>
        </p:nvSpPr>
        <p:spPr>
          <a:xfrm>
            <a:off x="7241067" y="5390825"/>
            <a:ext cx="46249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  </a:t>
            </a:r>
          </a:p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WE ARE A TEAM.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9787CCE-1A6A-4DE4-8F5C-B16DD1EDA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93" y="513068"/>
            <a:ext cx="3862343" cy="45665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6BAF1A-395B-40BC-B77F-0FACA0DAEA4E}"/>
              </a:ext>
            </a:extLst>
          </p:cNvPr>
          <p:cNvSpPr txBox="1"/>
          <p:nvPr/>
        </p:nvSpPr>
        <p:spPr>
          <a:xfrm>
            <a:off x="531956" y="5364147"/>
            <a:ext cx="1939101" cy="954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1025 CAMPBELL ROAD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HOUSTON, TX 77055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PHONE: 713-465-8323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BEB5D1-F0F3-4A1E-A246-9582AF86D03C}"/>
              </a:ext>
            </a:extLst>
          </p:cNvPr>
          <p:cNvSpPr txBox="1"/>
          <p:nvPr/>
        </p:nvSpPr>
        <p:spPr>
          <a:xfrm>
            <a:off x="57786" y="2545104"/>
            <a:ext cx="4144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MONTHLY  NEWSLETTER:  </a:t>
            </a:r>
          </a:p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JULY   2025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AD172-874F-4E86-9134-78C2791316A1}"/>
              </a:ext>
            </a:extLst>
          </p:cNvPr>
          <p:cNvSpPr txBox="1"/>
          <p:nvPr/>
        </p:nvSpPr>
        <p:spPr>
          <a:xfrm>
            <a:off x="0" y="313532"/>
            <a:ext cx="5589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SPRING VALLEY VILLAGE 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264440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0CC2A9-D406-4361-9FB3-571F6E75B745}"/>
              </a:ext>
            </a:extLst>
          </p:cNvPr>
          <p:cNvSpPr txBox="1">
            <a:spLocks/>
          </p:cNvSpPr>
          <p:nvPr/>
        </p:nvSpPr>
        <p:spPr>
          <a:xfrm>
            <a:off x="1" y="145238"/>
            <a:ext cx="7065818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B3B8D-5785-4320-AF6F-DF1D4EBCB9E2}"/>
              </a:ext>
            </a:extLst>
          </p:cNvPr>
          <p:cNvSpPr txBox="1"/>
          <p:nvPr/>
        </p:nvSpPr>
        <p:spPr>
          <a:xfrm>
            <a:off x="246201" y="1294494"/>
            <a:ext cx="8327431" cy="3814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Hilshire Village Residents,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D0DB3"/>
                </a:solidFill>
              </a:rPr>
              <a:t>Summer is here!  Hopefully everyone is being cautious in the summer heat that is upon us.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IN MIND: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Fireworks are not permitted within the city limits of Hilshire Village.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Lock your vehicle when it is unoccupied.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Be sure to lock all doors and windows in your home, when you are not on the premises.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always we are here if you need us!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Sincerely,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M. Schulze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80B249F-8FBB-4C2D-8465-35D56452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556455" y="363877"/>
            <a:ext cx="2205559" cy="266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5763491" y="6146784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 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</p:spTree>
    <p:extLst>
      <p:ext uri="{BB962C8B-B14F-4D97-AF65-F5344CB8AC3E}">
        <p14:creationId xmlns:p14="http://schemas.microsoft.com/office/powerpoint/2010/main" val="2927073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7744081" y="381999"/>
            <a:ext cx="1943488" cy="2348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690026" y="1375999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18B29-1AF4-B193-C913-6DF9356DFB0B}"/>
              </a:ext>
            </a:extLst>
          </p:cNvPr>
          <p:cNvSpPr txBox="1">
            <a:spLocks/>
          </p:cNvSpPr>
          <p:nvPr/>
        </p:nvSpPr>
        <p:spPr>
          <a:xfrm>
            <a:off x="0" y="22284"/>
            <a:ext cx="7188052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JULY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2025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74CA38-5C16-E46E-4E11-A1D3697A6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793775"/>
              </p:ext>
            </p:extLst>
          </p:nvPr>
        </p:nvGraphicFramePr>
        <p:xfrm>
          <a:off x="276943" y="971550"/>
          <a:ext cx="7225293" cy="18383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2000" sy="102000" algn="tl" rotWithShape="0">
                    <a:srgbClr val="0D0DB3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1925892">
                  <a:extLst>
                    <a:ext uri="{9D8B030D-6E8A-4147-A177-3AD203B41FA5}">
                      <a16:colId xmlns:a16="http://schemas.microsoft.com/office/drawing/2014/main" val="1397268744"/>
                    </a:ext>
                  </a:extLst>
                </a:gridCol>
                <a:gridCol w="1382029">
                  <a:extLst>
                    <a:ext uri="{9D8B030D-6E8A-4147-A177-3AD203B41FA5}">
                      <a16:colId xmlns:a16="http://schemas.microsoft.com/office/drawing/2014/main" val="1552433659"/>
                    </a:ext>
                  </a:extLst>
                </a:gridCol>
                <a:gridCol w="3917372">
                  <a:extLst>
                    <a:ext uri="{9D8B030D-6E8A-4147-A177-3AD203B41FA5}">
                      <a16:colId xmlns:a16="http://schemas.microsoft.com/office/drawing/2014/main" val="1207219125"/>
                    </a:ext>
                  </a:extLst>
                </a:gridCol>
              </a:tblGrid>
              <a:tr h="556544">
                <a:tc>
                  <a:txBody>
                    <a:bodyPr/>
                    <a:lstStyle/>
                    <a:p>
                      <a:r>
                        <a:rPr lang="en-US" sz="1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SPECIAL DAYS FOR THIS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48014"/>
                  </a:ext>
                </a:extLst>
              </a:tr>
              <a:tr h="640891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07-04-2025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FRIDAY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FOURTH OF JULY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032756"/>
                  </a:ext>
                </a:extLst>
              </a:tr>
              <a:tr h="640891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07-04-2025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FRIDAY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CITY HALL CLOSED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6235816"/>
                  </a:ext>
                </a:extLst>
              </a:tr>
            </a:tbl>
          </a:graphicData>
        </a:graphic>
      </p:graphicFrame>
      <p:pic>
        <p:nvPicPr>
          <p:cNvPr id="2" name="Picture 1" descr="A picture containing text, red, colorful">
            <a:extLst>
              <a:ext uri="{FF2B5EF4-FFF2-40B4-BE49-F238E27FC236}">
                <a16:creationId xmlns:a16="http://schemas.microsoft.com/office/drawing/2014/main" id="{6D6DF9A6-679F-8CB7-CAD4-3F428D69A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15" y="3429000"/>
            <a:ext cx="5140211" cy="2493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4951A-C7CE-4397-4980-E7D7C9DC4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57" y="3438941"/>
            <a:ext cx="3979564" cy="24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5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pic>
        <p:nvPicPr>
          <p:cNvPr id="4" name="Picture 3" descr="Graphical user interface">
            <a:extLst>
              <a:ext uri="{FF2B5EF4-FFF2-40B4-BE49-F238E27FC236}">
                <a16:creationId xmlns:a16="http://schemas.microsoft.com/office/drawing/2014/main" id="{A2DC045A-C214-07E5-9385-3D46A436E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8" y="494179"/>
            <a:ext cx="5753552" cy="566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67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1" y="740125"/>
            <a:ext cx="7076209" cy="500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84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D49A35-0B90-7B69-4D09-4C8C02003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589D2CC-1CCF-ED9F-7255-9D474DD1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EBD3CD-D245-3CB2-9684-FAD39104BB23}"/>
              </a:ext>
            </a:extLst>
          </p:cNvPr>
          <p:cNvSpPr txBox="1">
            <a:spLocks/>
          </p:cNvSpPr>
          <p:nvPr/>
        </p:nvSpPr>
        <p:spPr>
          <a:xfrm>
            <a:off x="848414" y="1385955"/>
            <a:ext cx="7065818" cy="1272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ED4F33A-2F9C-E910-DB54-8015768FF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556455" y="363877"/>
            <a:ext cx="2205559" cy="266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4DF345-D8EC-293F-8E83-90F26AE7CC33}"/>
              </a:ext>
            </a:extLst>
          </p:cNvPr>
          <p:cNvSpPr txBox="1"/>
          <p:nvPr/>
        </p:nvSpPr>
        <p:spPr>
          <a:xfrm>
            <a:off x="5763491" y="6146784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F266B9-8806-E9D1-DC6A-8F354A040070}"/>
              </a:ext>
            </a:extLst>
          </p:cNvPr>
          <p:cNvSpPr txBox="1"/>
          <p:nvPr/>
        </p:nvSpPr>
        <p:spPr>
          <a:xfrm>
            <a:off x="9644332" y="4468483"/>
            <a:ext cx="2268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  <a:endParaRPr kumimoji="0" lang="en-US" sz="1600" b="1" i="0" u="none" strike="noStrike" kern="1200" cap="none" spc="0" normalizeH="0" baseline="0" noProof="0" dirty="0">
              <a:ln w="0">
                <a:solidFill>
                  <a:prstClr val="white">
                    <a:alpha val="61000"/>
                  </a:prstClr>
                </a:solidFill>
              </a:ln>
              <a:solidFill>
                <a:srgbClr val="0D0DB3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8" name="Picture 7" descr="Text">
            <a:extLst>
              <a:ext uri="{FF2B5EF4-FFF2-40B4-BE49-F238E27FC236}">
                <a16:creationId xmlns:a16="http://schemas.microsoft.com/office/drawing/2014/main" id="{3858F329-F3F7-1D73-3E01-F1A971E6B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1" y="363877"/>
            <a:ext cx="4848902" cy="6268325"/>
          </a:xfrm>
          <a:prstGeom prst="rect">
            <a:avLst/>
          </a:prstGeom>
        </p:spPr>
      </p:pic>
      <p:pic>
        <p:nvPicPr>
          <p:cNvPr id="10" name="Picture 9" descr="A picture containing logo">
            <a:extLst>
              <a:ext uri="{FF2B5EF4-FFF2-40B4-BE49-F238E27FC236}">
                <a16:creationId xmlns:a16="http://schemas.microsoft.com/office/drawing/2014/main" id="{6C40A509-F396-99A6-D8CC-DA173E3F9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97627"/>
            <a:ext cx="3460455" cy="26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62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DC8CC-323F-410F-B917-AA5551E0E7BA}"/>
              </a:ext>
            </a:extLst>
          </p:cNvPr>
          <p:cNvSpPr txBox="1"/>
          <p:nvPr/>
        </p:nvSpPr>
        <p:spPr>
          <a:xfrm>
            <a:off x="110838" y="205287"/>
            <a:ext cx="71880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Suspicious Activity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358AE2-AF7D-4A99-9F17-55730A23715F}"/>
              </a:ext>
            </a:extLst>
          </p:cNvPr>
          <p:cNvSpPr txBox="1">
            <a:spLocks/>
          </p:cNvSpPr>
          <p:nvPr/>
        </p:nvSpPr>
        <p:spPr>
          <a:xfrm>
            <a:off x="110838" y="1456932"/>
            <a:ext cx="9116289" cy="3944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Suspicious activity is any observed behavior that could indicate a person may be involved in a crime or about to commit a crime. Leaving packages, bags or other items behind. Exhibiting unusual mental or physical symptoms. Unusual noises like screaming, yelling, gunshots or glass breaking. Individuals in a heated argument, yelling or cursing at each other.  Unusual items or situations: A vehicle is parked in an odd location, a package is left unattended, a window or door is open that is usually closed, or other out-of-the-ordinary situations occur.</a:t>
            </a:r>
          </a:p>
          <a:p>
            <a:pPr marL="457200" marR="0" lvl="1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Sgt. T. Wood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observe anything that you may feel is suspicious, you can call our non-emergency line 713-465-8323.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Suspicious Activity: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individual peering into vehicle, to try and locate any valuables left unattended 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individual trying door handles to vehicles, and/or residences to gain access to the vehicle and/or residence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individual checking front doors of residences to locate any unattended packages, or individuals following delivery trucks to see where the truck is dropping off packages.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</p:spTree>
    <p:extLst>
      <p:ext uri="{BB962C8B-B14F-4D97-AF65-F5344CB8AC3E}">
        <p14:creationId xmlns:p14="http://schemas.microsoft.com/office/powerpoint/2010/main" val="2941973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EC660-6AAE-4008-9327-02157C1A930B}"/>
              </a:ext>
            </a:extLst>
          </p:cNvPr>
          <p:cNvSpPr txBox="1">
            <a:spLocks/>
          </p:cNvSpPr>
          <p:nvPr/>
        </p:nvSpPr>
        <p:spPr>
          <a:xfrm>
            <a:off x="1189836" y="2395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SPRING VALLEY POLICE DEPARTMENT</a:t>
            </a:r>
            <a:r>
              <a:rPr lang="en-US" sz="2200" b="1" dirty="0">
                <a:solidFill>
                  <a:srgbClr val="0D0DB3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9A2692B-2A30-433B-902D-01DACAEF3468}"/>
              </a:ext>
            </a:extLst>
          </p:cNvPr>
          <p:cNvSpPr txBox="1">
            <a:spLocks/>
          </p:cNvSpPr>
          <p:nvPr/>
        </p:nvSpPr>
        <p:spPr>
          <a:xfrm>
            <a:off x="998608" y="539991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sz="8000" b="1" dirty="0">
              <a:solidFill>
                <a:srgbClr val="0D0DB3"/>
              </a:solidFill>
              <a:latin typeface="Agency FB" panose="020B0503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8000" b="1" dirty="0">
              <a:solidFill>
                <a:srgbClr val="0D0DB3"/>
              </a:solidFill>
              <a:latin typeface="Agency FB" panose="020B0503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8000" b="1" dirty="0">
              <a:solidFill>
                <a:srgbClr val="0D0DB3"/>
              </a:solidFill>
              <a:latin typeface="Agency FB" panose="020B0503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8000" b="1" dirty="0">
              <a:solidFill>
                <a:srgbClr val="0D0DB3"/>
              </a:solidFill>
              <a:latin typeface="Agency FB" panose="020B05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8000" b="1" dirty="0">
                <a:solidFill>
                  <a:srgbClr val="0D0DB3"/>
                </a:solidFill>
                <a:latin typeface="Agency FB" panose="020B0503020202020204" pitchFamily="34" charset="0"/>
              </a:rPr>
              <a:t>HILSHIRE VILLAGE</a:t>
            </a:r>
          </a:p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CALLS BY TYPE:    06-01-2025 THRU 06-30-2025</a:t>
            </a:r>
          </a:p>
          <a:p>
            <a:pPr>
              <a:lnSpc>
                <a:spcPct val="120000"/>
              </a:lnSpc>
            </a:pPr>
            <a:endParaRPr lang="en-US" sz="2200" b="1" dirty="0">
              <a:solidFill>
                <a:srgbClr val="0D0DB3"/>
              </a:solidFill>
              <a:latin typeface="Agency FB" panose="020B050302020202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8902520" y="358464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8808224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9E084-446C-E4AB-0CCE-1835D4BB8932}"/>
              </a:ext>
            </a:extLst>
          </p:cNvPr>
          <p:cNvSpPr txBox="1"/>
          <p:nvPr/>
        </p:nvSpPr>
        <p:spPr>
          <a:xfrm>
            <a:off x="8080185" y="5858306"/>
            <a:ext cx="38502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</a:t>
            </a:r>
          </a:p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PHONE: 713-465-8323 / EMAIL: DISPATCH@SPRINGVALLEYTX.COM</a:t>
            </a:r>
          </a:p>
        </p:txBody>
      </p:sp>
      <p:pic>
        <p:nvPicPr>
          <p:cNvPr id="3" name="Picture 2" descr="Table">
            <a:extLst>
              <a:ext uri="{FF2B5EF4-FFF2-40B4-BE49-F238E27FC236}">
                <a16:creationId xmlns:a16="http://schemas.microsoft.com/office/drawing/2014/main" id="{00090F7B-C69F-80B9-266E-2B1BAC7B9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96" y="1247563"/>
            <a:ext cx="3700933" cy="493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28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1D1EA8-B09B-4156-B85C-F5AF9C440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77729"/>
              </p:ext>
            </p:extLst>
          </p:nvPr>
        </p:nvGraphicFramePr>
        <p:xfrm>
          <a:off x="469095" y="1796863"/>
          <a:ext cx="6716709" cy="4066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1909">
                  <a:extLst>
                    <a:ext uri="{9D8B030D-6E8A-4147-A177-3AD203B41FA5}">
                      <a16:colId xmlns:a16="http://schemas.microsoft.com/office/drawing/2014/main" val="2237848879"/>
                    </a:ext>
                  </a:extLst>
                </a:gridCol>
                <a:gridCol w="906068">
                  <a:extLst>
                    <a:ext uri="{9D8B030D-6E8A-4147-A177-3AD203B41FA5}">
                      <a16:colId xmlns:a16="http://schemas.microsoft.com/office/drawing/2014/main" val="273384134"/>
                    </a:ext>
                  </a:extLst>
                </a:gridCol>
                <a:gridCol w="1980608">
                  <a:extLst>
                    <a:ext uri="{9D8B030D-6E8A-4147-A177-3AD203B41FA5}">
                      <a16:colId xmlns:a16="http://schemas.microsoft.com/office/drawing/2014/main" val="84159168"/>
                    </a:ext>
                  </a:extLst>
                </a:gridCol>
                <a:gridCol w="280888">
                  <a:extLst>
                    <a:ext uri="{9D8B030D-6E8A-4147-A177-3AD203B41FA5}">
                      <a16:colId xmlns:a16="http://schemas.microsoft.com/office/drawing/2014/main" val="2172215736"/>
                    </a:ext>
                  </a:extLst>
                </a:gridCol>
                <a:gridCol w="947236">
                  <a:extLst>
                    <a:ext uri="{9D8B030D-6E8A-4147-A177-3AD203B41FA5}">
                      <a16:colId xmlns:a16="http://schemas.microsoft.com/office/drawing/2014/main" val="2756215705"/>
                    </a:ext>
                  </a:extLst>
                </a:gridCol>
              </a:tblGrid>
              <a:tr h="48029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NON - 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99342"/>
                  </a:ext>
                </a:extLst>
              </a:tr>
              <a:tr h="298991"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911 - FOR ALL EMERGENCY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713-465-8323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18413"/>
                  </a:ext>
                </a:extLst>
              </a:tr>
              <a:tr h="322330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988 – NATIONAL SUICIDE &amp; MENTAL HEALTH</a:t>
                      </a: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183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29278"/>
                  </a:ext>
                </a:extLst>
              </a:tr>
              <a:tr h="4297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SPRING VALLEY 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 FIRE DEPARTMENT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73143"/>
                  </a:ext>
                </a:extLst>
              </a:tr>
              <a:tr h="36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CITY HALL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713-465-8308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FIRE DEPARTMENT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713-465-2323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65085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713-465-8323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VFD - NON-EMERGENCY 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713-468-7941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979836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 FAX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713-465-3135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44103"/>
                  </a:ext>
                </a:extLst>
              </a:tr>
              <a:tr h="33936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COURT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713-465-0333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rgbClr val="0066FF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91902"/>
                  </a:ext>
                </a:extLst>
              </a:tr>
              <a:tr h="10210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77803"/>
                  </a:ext>
                </a:extLst>
              </a:tr>
              <a:tr h="234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HILSHIRE </a:t>
                      </a:r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17154"/>
                  </a:ext>
                </a:extLst>
              </a:tr>
              <a:tr h="35515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>
                          <a:solidFill>
                            <a:srgbClr val="0D0DB3"/>
                          </a:solidFill>
                          <a:effectLst/>
                        </a:rPr>
                        <a:t>HILSHIRE </a:t>
                      </a:r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– CITY HALL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b="0" i="0" u="none" strike="noStrike" dirty="0">
                          <a:solidFill>
                            <a:srgbClr val="0D0DB3"/>
                          </a:solidFill>
                          <a:effectLst/>
                          <a:latin typeface="Calibri" panose="020F0502020204030204" pitchFamily="34" charset="0"/>
                        </a:rPr>
                        <a:t>713-973-1779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25269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A2F2A78-6E9B-4996-9FCC-5D2758BAC0DF}"/>
              </a:ext>
            </a:extLst>
          </p:cNvPr>
          <p:cNvSpPr txBox="1">
            <a:spLocks/>
          </p:cNvSpPr>
          <p:nvPr/>
        </p:nvSpPr>
        <p:spPr>
          <a:xfrm>
            <a:off x="0" y="179173"/>
            <a:ext cx="7866845" cy="927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IMPORTANT NUMBERS AT A GLANCE</a:t>
            </a:r>
            <a:endParaRPr lang="en-US" sz="4800" dirty="0">
              <a:solidFill>
                <a:srgbClr val="0D0DB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</p:spTree>
    <p:extLst>
      <p:ext uri="{BB962C8B-B14F-4D97-AF65-F5344CB8AC3E}">
        <p14:creationId xmlns:p14="http://schemas.microsoft.com/office/powerpoint/2010/main" val="386862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15930</TotalTime>
  <Words>628</Words>
  <Application>Microsoft Office PowerPoint</Application>
  <PresentationFormat>Widescreen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Agency FB</vt:lpstr>
      <vt:lpstr>Arial</vt:lpstr>
      <vt:lpstr>Bahnschrift SemiCondensed</vt:lpstr>
      <vt:lpstr>Britannic Bold</vt:lpstr>
      <vt:lpstr>Calibri</vt:lpstr>
      <vt:lpstr>Calibri Light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VALLEY VILLAGE POLICE DEPARTMENT</dc:title>
  <dc:creator>Mai Luong</dc:creator>
  <cp:lastModifiedBy>Mark Schulze</cp:lastModifiedBy>
  <cp:revision>187</cp:revision>
  <cp:lastPrinted>2022-08-01T09:19:45Z</cp:lastPrinted>
  <dcterms:created xsi:type="dcterms:W3CDTF">2022-04-29T05:53:13Z</dcterms:created>
  <dcterms:modified xsi:type="dcterms:W3CDTF">2025-07-01T12:58:19Z</dcterms:modified>
</cp:coreProperties>
</file>